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9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13004800" cy="9753600"/>
  <p:notesSz cx="6858000" cy="9144000"/>
  <p:defaultTextStyle>
    <a:defPPr>
      <a:defRPr lang="en-US"/>
    </a:defPPr>
    <a:lvl1pPr algn="ctr" defTabSz="582583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341295" indent="115882" algn="ctr" defTabSz="582583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684178" indent="230176" algn="ctr" defTabSz="582583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1027060" indent="344471" algn="ctr" defTabSz="582583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1369943" indent="458765" algn="ctr" defTabSz="582583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5884" algn="l" defTabSz="457176" rtl="0" eaLnBrk="1" latinLnBrk="0" hangingPunct="1"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060" algn="l" defTabSz="457176" rtl="0" eaLnBrk="1" latinLnBrk="0" hangingPunct="1"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236" algn="l" defTabSz="457176" rtl="0" eaLnBrk="1" latinLnBrk="0" hangingPunct="1"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413" algn="l" defTabSz="457176" rtl="0" eaLnBrk="1" latinLnBrk="0" hangingPunct="1">
      <a:defRPr sz="4300" kern="1200">
        <a:solidFill>
          <a:srgbClr val="FFFFFF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11" autoAdjust="0"/>
  </p:normalViewPr>
  <p:slideViewPr>
    <p:cSldViewPr>
      <p:cViewPr varScale="1">
        <p:scale>
          <a:sx n="63" d="100"/>
          <a:sy n="63" d="100"/>
        </p:scale>
        <p:origin x="-136" y="-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1159-7A49-044F-8328-25FDB0643AFC}" type="datetimeFigureOut">
              <a:rPr lang="en-US" smtClean="0"/>
              <a:t>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C474-7482-974E-A1B1-DAE00758C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74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dirty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dirty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dirty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dirty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812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590" rtl="0" eaLnBrk="0" fontAlgn="base" hangingPunct="0">
      <a:lnSpc>
        <a:spcPct val="150000"/>
      </a:lnSpc>
      <a:spcBef>
        <a:spcPct val="0"/>
      </a:spcBef>
      <a:spcAft>
        <a:spcPct val="0"/>
      </a:spcAft>
      <a:defRPr sz="1400" kern="1200">
        <a:solidFill>
          <a:srgbClr val="572E2D"/>
        </a:solidFill>
        <a:latin typeface="Source Sans Pro"/>
        <a:ea typeface="ＭＳ Ｐゴシック" charset="0"/>
        <a:cs typeface="Source Sans Pro"/>
        <a:sym typeface="Noteworthy Bold" charset="0"/>
      </a:defRPr>
    </a:lvl1pPr>
    <a:lvl2pPr marL="341295" algn="l" defTabSz="455590" rtl="0" eaLnBrk="0" fontAlgn="base" hangingPunct="0">
      <a:lnSpc>
        <a:spcPct val="150000"/>
      </a:lnSpc>
      <a:spcBef>
        <a:spcPct val="0"/>
      </a:spcBef>
      <a:spcAft>
        <a:spcPct val="0"/>
      </a:spcAft>
      <a:defRPr sz="1400" kern="1200">
        <a:solidFill>
          <a:srgbClr val="572E2D"/>
        </a:solidFill>
        <a:latin typeface="Source Sans Pro"/>
        <a:ea typeface="Noteworthy Bold" charset="0"/>
        <a:cs typeface="Source Sans Pro"/>
        <a:sym typeface="Noteworthy Bold" charset="0"/>
      </a:defRPr>
    </a:lvl2pPr>
    <a:lvl3pPr marL="684178" algn="l" defTabSz="455590" rtl="0" eaLnBrk="0" fontAlgn="base" hangingPunct="0">
      <a:lnSpc>
        <a:spcPct val="150000"/>
      </a:lnSpc>
      <a:spcBef>
        <a:spcPct val="0"/>
      </a:spcBef>
      <a:spcAft>
        <a:spcPct val="0"/>
      </a:spcAft>
      <a:defRPr sz="1400" kern="1200">
        <a:solidFill>
          <a:srgbClr val="572E2D"/>
        </a:solidFill>
        <a:latin typeface="Source Sans Pro"/>
        <a:ea typeface="Noteworthy Bold" charset="0"/>
        <a:cs typeface="Source Sans Pro"/>
        <a:sym typeface="Noteworthy Bold" charset="0"/>
      </a:defRPr>
    </a:lvl3pPr>
    <a:lvl4pPr marL="1027060" algn="l" defTabSz="455590" rtl="0" eaLnBrk="0" fontAlgn="base" hangingPunct="0">
      <a:lnSpc>
        <a:spcPct val="150000"/>
      </a:lnSpc>
      <a:spcBef>
        <a:spcPct val="0"/>
      </a:spcBef>
      <a:spcAft>
        <a:spcPct val="0"/>
      </a:spcAft>
      <a:defRPr sz="1400" kern="1200">
        <a:solidFill>
          <a:srgbClr val="572E2D"/>
        </a:solidFill>
        <a:latin typeface="Source Sans Pro"/>
        <a:ea typeface="Noteworthy Bold" charset="0"/>
        <a:cs typeface="Source Sans Pro"/>
        <a:sym typeface="Noteworthy Bold" charset="0"/>
      </a:defRPr>
    </a:lvl4pPr>
    <a:lvl5pPr marL="1369943" algn="l" defTabSz="455590" rtl="0" eaLnBrk="0" fontAlgn="base" hangingPunct="0">
      <a:lnSpc>
        <a:spcPct val="150000"/>
      </a:lnSpc>
      <a:spcBef>
        <a:spcPct val="0"/>
      </a:spcBef>
      <a:spcAft>
        <a:spcPct val="0"/>
      </a:spcAft>
      <a:defRPr sz="1400" kern="1200">
        <a:solidFill>
          <a:srgbClr val="572E2D"/>
        </a:solidFill>
        <a:latin typeface="Source Sans Pro"/>
        <a:ea typeface="Noteworthy Bold" charset="0"/>
        <a:cs typeface="Source Sans Pro"/>
        <a:sym typeface="Noteworthy Bold" charset="0"/>
      </a:defRPr>
    </a:lvl5pPr>
    <a:lvl6pPr marL="2285767" algn="l" defTabSz="457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457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4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Earth most useful for adding polygons.</a:t>
            </a:r>
          </a:p>
          <a:p>
            <a:endParaRPr lang="en-US" dirty="0" smtClean="0"/>
          </a:p>
          <a:p>
            <a:r>
              <a:rPr lang="en-US" dirty="0" smtClean="0"/>
              <a:t>KML</a:t>
            </a:r>
            <a:r>
              <a:rPr lang="en-US" baseline="0" dirty="0" smtClean="0"/>
              <a:t> Import under Add -&gt; Network Link.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0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1:</a:t>
            </a:r>
            <a:r>
              <a:rPr lang="en-US" baseline="0" dirty="0" smtClean="0"/>
              <a:t> shows census data from 1870 on 1870s map, plus census data from 2000 on 2000 satellite map.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hGIS</a:t>
            </a:r>
            <a:r>
              <a:rPr lang="en-US" dirty="0" smtClean="0"/>
              <a:t> vocabulary &amp; its concerns</a:t>
            </a:r>
          </a:p>
          <a:p>
            <a:pPr lvl="1"/>
            <a:r>
              <a:rPr lang="en-US" dirty="0" err="1" smtClean="0"/>
              <a:t>Neogeography</a:t>
            </a:r>
            <a:r>
              <a:rPr lang="en-US" dirty="0" smtClean="0"/>
              <a:t> &amp; </a:t>
            </a:r>
            <a:r>
              <a:rPr lang="en-US" dirty="0" err="1" smtClean="0"/>
              <a:t>webmapping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GIS: </a:t>
            </a:r>
            <a:r>
              <a:rPr lang="en-US" dirty="0" err="1" smtClean="0"/>
              <a:t>maps.google.com</a:t>
            </a:r>
            <a:endParaRPr lang="en-US" dirty="0" smtClean="0"/>
          </a:p>
          <a:p>
            <a:pPr lvl="1"/>
            <a:r>
              <a:rPr lang="en-US" dirty="0" smtClean="0"/>
              <a:t>Maps </a:t>
            </a:r>
            <a:r>
              <a:rPr lang="en-US" dirty="0" err="1" smtClean="0"/>
              <a:t>vs</a:t>
            </a:r>
            <a:r>
              <a:rPr lang="en-US" dirty="0" smtClean="0"/>
              <a:t> cartograms: http://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url?sa</a:t>
            </a:r>
            <a:r>
              <a:rPr lang="en-US" dirty="0" smtClean="0"/>
              <a:t>=</a:t>
            </a:r>
            <a:r>
              <a:rPr lang="en-US" dirty="0" err="1" smtClean="0"/>
              <a:t>t&amp;rct</a:t>
            </a:r>
            <a:r>
              <a:rPr lang="en-US" dirty="0" smtClean="0"/>
              <a:t>=</a:t>
            </a:r>
            <a:r>
              <a:rPr lang="en-US" dirty="0" err="1" smtClean="0"/>
              <a:t>j&amp;q</a:t>
            </a:r>
            <a:r>
              <a:rPr lang="en-US" dirty="0" smtClean="0"/>
              <a:t>=&amp;</a:t>
            </a:r>
            <a:r>
              <a:rPr lang="en-US" dirty="0" err="1" smtClean="0"/>
              <a:t>esrc</a:t>
            </a:r>
            <a:r>
              <a:rPr lang="en-US" dirty="0" smtClean="0"/>
              <a:t>=</a:t>
            </a:r>
            <a:r>
              <a:rPr lang="en-US" dirty="0" err="1" smtClean="0"/>
              <a:t>s&amp;source</a:t>
            </a:r>
            <a:r>
              <a:rPr lang="en-US" dirty="0" smtClean="0"/>
              <a:t>=</a:t>
            </a:r>
            <a:r>
              <a:rPr lang="en-US" dirty="0" err="1" smtClean="0"/>
              <a:t>web&amp;cd</a:t>
            </a:r>
            <a:r>
              <a:rPr lang="en-US" dirty="0" smtClean="0"/>
              <a:t>=1&amp;cad=</a:t>
            </a:r>
            <a:r>
              <a:rPr lang="en-US" dirty="0" err="1" smtClean="0"/>
              <a:t>rja&amp;ved</a:t>
            </a:r>
            <a:r>
              <a:rPr lang="en-US" dirty="0" smtClean="0"/>
              <a:t>=0CCwQFjAA&amp;url=http%3A%2F%2Fwww-personal.umich.edu%2F~mejn%2Felection%2F&amp;ei=anPHUvnjNo7ksASdzIDoDA&amp;usg=AFQjCNGw91iRe3sTj1ZESGgZkDQgPjUhwA&amp;sig2=59z5cBdJtLQU3hG00HfAkQ</a:t>
            </a:r>
          </a:p>
          <a:p>
            <a:pPr lvl="1"/>
            <a:r>
              <a:rPr lang="en-US" dirty="0" smtClean="0"/>
              <a:t>Modern maps </a:t>
            </a:r>
            <a:r>
              <a:rPr lang="en-US" dirty="0" err="1" smtClean="0"/>
              <a:t>vs</a:t>
            </a:r>
            <a:r>
              <a:rPr lang="en-US" dirty="0" smtClean="0"/>
              <a:t> historical maps:</a:t>
            </a:r>
            <a:r>
              <a:rPr lang="en-US" baseline="0" dirty="0" smtClean="0"/>
              <a:t> See US census 1870 map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US census 2000 map.</a:t>
            </a:r>
            <a:endParaRPr lang="en-US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6332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559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4935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ORBIS: http://</a:t>
            </a:r>
            <a:r>
              <a:rPr lang="en-US" dirty="0" err="1" smtClean="0"/>
              <a:t>orbis.stanford.edu</a:t>
            </a:r>
            <a:endParaRPr lang="en-US" dirty="0" smtClean="0"/>
          </a:p>
          <a:p>
            <a:r>
              <a:rPr lang="en-US" dirty="0" smtClean="0"/>
              <a:t>RFO: http://</a:t>
            </a:r>
            <a:r>
              <a:rPr lang="en-US" dirty="0" err="1" smtClean="0"/>
              <a:t>francia.ahlfeldt.se</a:t>
            </a:r>
            <a:r>
              <a:rPr lang="en-US" dirty="0" smtClean="0"/>
              <a:t>/</a:t>
            </a:r>
            <a:r>
              <a:rPr lang="en-US" dirty="0" err="1" smtClean="0"/>
              <a:t>index.php</a:t>
            </a:r>
            <a:endParaRPr lang="en-US" dirty="0" smtClean="0"/>
          </a:p>
          <a:p>
            <a:r>
              <a:rPr lang="en-US" dirty="0" smtClean="0"/>
              <a:t>Early medieval mapping: http://early-medieval-</a:t>
            </a:r>
            <a:r>
              <a:rPr lang="en-US" dirty="0" err="1" smtClean="0"/>
              <a:t>gis.blogspot.com</a:t>
            </a:r>
            <a:endParaRPr lang="en-US" dirty="0" smtClean="0"/>
          </a:p>
          <a:p>
            <a:r>
              <a:rPr lang="en-US" dirty="0" err="1" smtClean="0"/>
              <a:t>DigAtRomMedCiv</a:t>
            </a:r>
            <a:r>
              <a:rPr lang="en-US" dirty="0" smtClean="0"/>
              <a:t>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darmc.harvard.edu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icb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icb.do?keyword</a:t>
            </a:r>
            <a:r>
              <a:rPr lang="en-US" baseline="0" dirty="0" smtClean="0"/>
              <a:t>=k40248&amp;pageid=icb.page188868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Google</a:t>
            </a:r>
            <a:r>
              <a:rPr lang="en-US" baseline="0" dirty="0" smtClean="0"/>
              <a:t> Fusion Tables and “Visualize” button</a:t>
            </a:r>
          </a:p>
          <a:p>
            <a:r>
              <a:rPr lang="en-US" dirty="0" smtClean="0"/>
              <a:t>Show ArcGIS online: http://</a:t>
            </a:r>
            <a:r>
              <a:rPr lang="en-US" dirty="0" err="1" smtClean="0"/>
              <a:t>kalanicraig.maps.arcgis.com</a:t>
            </a:r>
            <a:r>
              <a:rPr lang="en-US" dirty="0" smtClean="0"/>
              <a:t>/home/</a:t>
            </a:r>
            <a:r>
              <a:rPr lang="en-US" dirty="0" err="1" smtClean="0"/>
              <a:t>content.html</a:t>
            </a:r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err="1" smtClean="0"/>
              <a:t>google</a:t>
            </a:r>
            <a:r>
              <a:rPr lang="en-US" dirty="0" smtClean="0"/>
              <a:t> maps’ KML export</a:t>
            </a:r>
          </a:p>
          <a:p>
            <a:r>
              <a:rPr lang="en-US" dirty="0" smtClean="0"/>
              <a:t>Show KML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shapefile</a:t>
            </a:r>
            <a:r>
              <a:rPr lang="en-US" baseline="0" dirty="0" smtClean="0"/>
              <a:t> manipulation at http://</a:t>
            </a:r>
            <a:r>
              <a:rPr lang="en-US" baseline="0" dirty="0" err="1" smtClean="0"/>
              <a:t>www.zonums.com</a:t>
            </a:r>
            <a:r>
              <a:rPr lang="en-US" baseline="0" dirty="0" smtClean="0"/>
              <a:t>/online/kml2shp.php</a:t>
            </a:r>
          </a:p>
          <a:p>
            <a:r>
              <a:rPr lang="en-US" baseline="0" dirty="0" smtClean="0"/>
              <a:t>Show import to ArcGIS online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3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Fusion Tables (and public data) accessible through Google Drive.</a:t>
            </a:r>
          </a:p>
          <a:p>
            <a:r>
              <a:rPr lang="en-US" baseline="0" dirty="0" smtClean="0"/>
              <a:t>Fusion Tables is a beta product, so sign-up is necessary.</a:t>
            </a:r>
          </a:p>
          <a:p>
            <a:r>
              <a:rPr lang="en-US" baseline="0" dirty="0" smtClean="0"/>
              <a:t>NOTE: the automatic “Visualize” button and the ability to import publicly available data (e.g. population statistics or KML files for common boundaries, borders and locations)</a:t>
            </a:r>
          </a:p>
        </p:txBody>
      </p:sp>
    </p:spTree>
    <p:extLst>
      <p:ext uri="{BB962C8B-B14F-4D97-AF65-F5344CB8AC3E}">
        <p14:creationId xmlns:p14="http://schemas.microsoft.com/office/powerpoint/2010/main" val="180903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maps’ KML export once you’ve saved</a:t>
            </a:r>
            <a:r>
              <a:rPr lang="en-US" baseline="0" dirty="0" smtClean="0"/>
              <a:t> individual points on a map in “My Places”</a:t>
            </a:r>
            <a:endParaRPr lang="en-US" dirty="0" smtClean="0"/>
          </a:p>
          <a:p>
            <a:r>
              <a:rPr lang="en-US" dirty="0" smtClean="0"/>
              <a:t>KML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shapefile</a:t>
            </a:r>
            <a:r>
              <a:rPr lang="en-US" baseline="0" dirty="0" smtClean="0"/>
              <a:t> manipulation at http://</a:t>
            </a:r>
            <a:r>
              <a:rPr lang="en-US" baseline="0" dirty="0" err="1" smtClean="0"/>
              <a:t>www.zonums.com</a:t>
            </a:r>
            <a:r>
              <a:rPr lang="en-US" baseline="0" dirty="0" smtClean="0"/>
              <a:t>/online/kml2shp.php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2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559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ArcGIS online: http://</a:t>
            </a:r>
            <a:r>
              <a:rPr lang="en-US" dirty="0" err="1" smtClean="0"/>
              <a:t>kalanicraig.maps.arcgis.com</a:t>
            </a:r>
            <a:r>
              <a:rPr lang="en-US" dirty="0" smtClean="0"/>
              <a:t>/home/</a:t>
            </a:r>
            <a:r>
              <a:rPr lang="en-US" dirty="0" err="1" smtClean="0"/>
              <a:t>content.html</a:t>
            </a:r>
            <a:endParaRPr lang="en-US" dirty="0" smtClean="0"/>
          </a:p>
          <a:p>
            <a:pPr marL="0" marR="0" indent="0" algn="l" defTabSz="45559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Highlight import to ArcGIS online, including public import options on ArcGIS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88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3683000" y="304800"/>
            <a:ext cx="9321800" cy="9448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152400"/>
            <a:ext cx="3200400" cy="5105400"/>
          </a:xfrm>
        </p:spPr>
        <p:txBody>
          <a:bodyPr vert="horz" lIns="130046" tIns="65023" rIns="130046" bIns="65023" rtlCol="0" anchor="b" anchorCtr="0">
            <a:normAutofit/>
          </a:bodyPr>
          <a:lstStyle>
            <a:lvl1pPr algn="r" defTabSz="130046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harter"/>
                <a:ea typeface="+mj-ea"/>
                <a:cs typeface="Charter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5562600"/>
            <a:ext cx="3352800" cy="3124200"/>
          </a:xfrm>
        </p:spPr>
        <p:txBody>
          <a:bodyPr vert="horz" lIns="130046" tIns="65023" rIns="130046" bIns="65023" rtlCol="0">
            <a:normAutofit/>
          </a:bodyPr>
          <a:lstStyle>
            <a:lvl1pPr marL="0" indent="0" algn="r" defTabSz="130046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300" kern="1200">
                <a:solidFill>
                  <a:schemeClr val="tx2"/>
                </a:solidFill>
                <a:latin typeface="Source Sans Pro"/>
                <a:ea typeface="+mn-ea"/>
                <a:cs typeface="Source Sans Pro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cxnSp>
        <p:nvCxnSpPr>
          <p:cNvPr id="12" name="Elbow Connector 11"/>
          <p:cNvCxnSpPr/>
          <p:nvPr userDrawn="1"/>
        </p:nvCxnSpPr>
        <p:spPr>
          <a:xfrm flipV="1">
            <a:off x="0" y="152400"/>
            <a:ext cx="13004800" cy="5257800"/>
          </a:xfrm>
          <a:prstGeom prst="bentConnector3">
            <a:avLst>
              <a:gd name="adj1" fmla="val 27214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3"/>
          </p:nvPr>
        </p:nvSpPr>
        <p:spPr>
          <a:xfrm>
            <a:off x="177800" y="8839200"/>
            <a:ext cx="3352800" cy="762000"/>
          </a:xfrm>
        </p:spPr>
        <p:txBody>
          <a:bodyPr/>
          <a:lstStyle>
            <a:lvl1pPr algn="r">
              <a:defRPr>
                <a:latin typeface="Source Sans Pro"/>
                <a:cs typeface="Source Sans Pro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447800"/>
            <a:ext cx="5071872" cy="1472603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0" y="304800"/>
            <a:ext cx="7315200" cy="92964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800" y="2958653"/>
            <a:ext cx="5071872" cy="5201921"/>
          </a:xfrm>
        </p:spPr>
        <p:txBody>
          <a:bodyPr>
            <a:normAutofit/>
          </a:bodyPr>
          <a:lstStyle>
            <a:lvl1pPr marL="0" indent="0">
              <a:spcBef>
                <a:spcPts val="853"/>
              </a:spcBef>
              <a:buNone/>
              <a:defRPr sz="2300" b="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Elbow Connector 8"/>
          <p:cNvCxnSpPr/>
          <p:nvPr userDrawn="1"/>
        </p:nvCxnSpPr>
        <p:spPr>
          <a:xfrm flipV="1">
            <a:off x="0" y="152400"/>
            <a:ext cx="13004800" cy="2819400"/>
          </a:xfrm>
          <a:prstGeom prst="bentConnector3">
            <a:avLst>
              <a:gd name="adj1" fmla="val 41667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4201" y="152400"/>
            <a:ext cx="3352800" cy="3549227"/>
          </a:xfrm>
        </p:spPr>
        <p:txBody>
          <a:bodyPr anchor="b">
            <a:normAutofit/>
          </a:bodyPr>
          <a:lstStyle>
            <a:lvl1pPr algn="l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093200" cy="937260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74200" y="3711588"/>
            <a:ext cx="3352800" cy="57372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300" b="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Elbow Connector 8"/>
          <p:cNvCxnSpPr/>
          <p:nvPr userDrawn="1"/>
        </p:nvCxnSpPr>
        <p:spPr>
          <a:xfrm rot="10800000">
            <a:off x="0" y="152400"/>
            <a:ext cx="13004800" cy="3581400"/>
          </a:xfrm>
          <a:prstGeom prst="bentConnector3">
            <a:avLst>
              <a:gd name="adj1" fmla="val 28646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130800" y="6858000"/>
            <a:ext cx="787400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0" y="4876802"/>
            <a:ext cx="7223760" cy="1988969"/>
          </a:xfrm>
        </p:spPr>
        <p:txBody>
          <a:bodyPr anchor="b" anchorCtr="0">
            <a:normAutofit/>
          </a:bodyPr>
          <a:lstStyle>
            <a:lvl1pPr algn="r">
              <a:defRPr sz="65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1170" y="6861389"/>
            <a:ext cx="7063390" cy="187847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30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77800" y="152400"/>
            <a:ext cx="4800600" cy="929639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cxnSp>
        <p:nvCxnSpPr>
          <p:cNvPr id="8" name="Elbow Connector 7"/>
          <p:cNvCxnSpPr/>
          <p:nvPr userDrawn="1"/>
        </p:nvCxnSpPr>
        <p:spPr>
          <a:xfrm flipV="1">
            <a:off x="0" y="6858000"/>
            <a:ext cx="13004800" cy="2743200"/>
          </a:xfrm>
          <a:prstGeom prst="bentConnector3">
            <a:avLst>
              <a:gd name="adj1" fmla="val 39323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126492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0"/>
            <a:ext cx="12496800" cy="7391400"/>
          </a:xfrm>
          <a:ln>
            <a:noFill/>
          </a:ln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30200" y="9296400"/>
            <a:ext cx="9601200" cy="3048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9" name="Elbow Connector 8"/>
          <p:cNvCxnSpPr/>
          <p:nvPr userDrawn="1"/>
        </p:nvCxnSpPr>
        <p:spPr>
          <a:xfrm flipV="1">
            <a:off x="0" y="1447800"/>
            <a:ext cx="13004800" cy="8153400"/>
          </a:xfrm>
          <a:prstGeom prst="bentConnector3">
            <a:avLst>
              <a:gd name="adj1" fmla="val 12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1272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6172200" cy="73914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1600200"/>
            <a:ext cx="6214872" cy="7391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11" name="Elbow Connector 10"/>
          <p:cNvCxnSpPr/>
          <p:nvPr userDrawn="1"/>
        </p:nvCxnSpPr>
        <p:spPr>
          <a:xfrm flipV="1">
            <a:off x="0" y="1447800"/>
            <a:ext cx="13004800" cy="8153400"/>
          </a:xfrm>
          <a:prstGeom prst="bentConnector3">
            <a:avLst>
              <a:gd name="adj1" fmla="val 12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30200" y="9296400"/>
            <a:ext cx="60198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1096941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438400"/>
            <a:ext cx="6019800" cy="66294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2438400"/>
            <a:ext cx="6214872" cy="6629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11" name="Elbow Connector 10"/>
          <p:cNvCxnSpPr/>
          <p:nvPr userDrawn="1"/>
        </p:nvCxnSpPr>
        <p:spPr>
          <a:xfrm flipV="1">
            <a:off x="0" y="1447800"/>
            <a:ext cx="13004800" cy="8153400"/>
          </a:xfrm>
          <a:prstGeom prst="bentConnector3">
            <a:avLst>
              <a:gd name="adj1" fmla="val 12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30200" y="9220200"/>
            <a:ext cx="6019800" cy="3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30200" y="1600200"/>
            <a:ext cx="6019800" cy="685800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646334" y="1600200"/>
            <a:ext cx="6256866" cy="685800"/>
          </a:xfr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6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1272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cxnSp>
        <p:nvCxnSpPr>
          <p:cNvPr id="11" name="Elbow Connector 10"/>
          <p:cNvCxnSpPr/>
          <p:nvPr userDrawn="1"/>
        </p:nvCxnSpPr>
        <p:spPr>
          <a:xfrm flipV="1">
            <a:off x="0" y="1447800"/>
            <a:ext cx="13004800" cy="8153400"/>
          </a:xfrm>
          <a:prstGeom prst="bentConnector3">
            <a:avLst>
              <a:gd name="adj1" fmla="val 12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30200" y="9296400"/>
            <a:ext cx="60198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97400" y="1600200"/>
            <a:ext cx="4038600" cy="7391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864600" y="1600200"/>
            <a:ext cx="4038600" cy="7391400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30200" y="1600200"/>
            <a:ext cx="4038600" cy="739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1 Domi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1272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6062472" cy="73914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00200"/>
            <a:ext cx="6291072" cy="3581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11" name="Elbow Connector 10"/>
          <p:cNvCxnSpPr/>
          <p:nvPr userDrawn="1"/>
        </p:nvCxnSpPr>
        <p:spPr>
          <a:xfrm flipV="1">
            <a:off x="0" y="1447800"/>
            <a:ext cx="13004800" cy="8153400"/>
          </a:xfrm>
          <a:prstGeom prst="bentConnector3">
            <a:avLst>
              <a:gd name="adj1" fmla="val 12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30200" y="9296400"/>
            <a:ext cx="60198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578600" y="5334000"/>
            <a:ext cx="6324600" cy="3657600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1272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cxnSp>
        <p:nvCxnSpPr>
          <p:cNvPr id="11" name="Elbow Connector 10"/>
          <p:cNvCxnSpPr/>
          <p:nvPr userDrawn="1"/>
        </p:nvCxnSpPr>
        <p:spPr>
          <a:xfrm flipV="1">
            <a:off x="0" y="1447800"/>
            <a:ext cx="13004800" cy="8153400"/>
          </a:xfrm>
          <a:prstGeom prst="bentConnector3">
            <a:avLst>
              <a:gd name="adj1" fmla="val 12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30200" y="9296400"/>
            <a:ext cx="60198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597400" y="2438400"/>
            <a:ext cx="4038600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864600" y="2438400"/>
            <a:ext cx="4038600" cy="6553200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30200" y="2438400"/>
            <a:ext cx="4038600" cy="655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30200" y="1600200"/>
            <a:ext cx="4038600" cy="685800"/>
          </a:xfr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97400" y="1600200"/>
            <a:ext cx="4038600" cy="685800"/>
          </a:xfrm>
          <a:solidFill>
            <a:schemeClr val="accent6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864600" y="1600200"/>
            <a:ext cx="4038600" cy="685800"/>
          </a:xfrm>
          <a:solidFill>
            <a:schemeClr val="accent5">
              <a:lumMod val="90000"/>
              <a:lumOff val="1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wrap="square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3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126492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0"/>
            <a:ext cx="12496800" cy="3581400"/>
          </a:xfrm>
          <a:ln>
            <a:noFill/>
          </a:ln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30200" y="9296400"/>
            <a:ext cx="9601200" cy="3048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9" name="Elbow Connector 8"/>
          <p:cNvCxnSpPr/>
          <p:nvPr userDrawn="1"/>
        </p:nvCxnSpPr>
        <p:spPr>
          <a:xfrm flipV="1">
            <a:off x="0" y="1447800"/>
            <a:ext cx="13004800" cy="8153400"/>
          </a:xfrm>
          <a:prstGeom prst="bentConnector3">
            <a:avLst>
              <a:gd name="adj1" fmla="val 12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0200" y="5410200"/>
            <a:ext cx="12496800" cy="3581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8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52400"/>
            <a:ext cx="126492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0"/>
            <a:ext cx="6096000" cy="3581400"/>
          </a:xfrm>
          <a:ln>
            <a:noFill/>
          </a:ln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30200" y="9296400"/>
            <a:ext cx="9601200" cy="3048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9" name="Elbow Connector 8"/>
          <p:cNvCxnSpPr/>
          <p:nvPr userDrawn="1"/>
        </p:nvCxnSpPr>
        <p:spPr>
          <a:xfrm flipV="1">
            <a:off x="0" y="1447800"/>
            <a:ext cx="13004800" cy="8153400"/>
          </a:xfrm>
          <a:prstGeom prst="bentConnector3">
            <a:avLst>
              <a:gd name="adj1" fmla="val 1270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0200" y="5410200"/>
            <a:ext cx="6096000" cy="3581400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6731000" y="1600200"/>
            <a:ext cx="6096000" cy="3581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6731000" y="5410200"/>
            <a:ext cx="6096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39" y="1300480"/>
            <a:ext cx="9256358" cy="1625600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9" y="3142828"/>
            <a:ext cx="9256358" cy="5569938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2569" y="513446"/>
            <a:ext cx="720364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3100" b="1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35000" y="9067800"/>
            <a:ext cx="92964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5" r:id="rId3"/>
    <p:sldLayoutId id="2147483929" r:id="rId4"/>
    <p:sldLayoutId id="2147483932" r:id="rId5"/>
    <p:sldLayoutId id="2147483931" r:id="rId6"/>
    <p:sldLayoutId id="2147483933" r:id="rId7"/>
    <p:sldLayoutId id="2147483930" r:id="rId8"/>
    <p:sldLayoutId id="2147483934" r:id="rId9"/>
    <p:sldLayoutId id="2147483921" r:id="rId10"/>
    <p:sldLayoutId id="2147483922" r:id="rId11"/>
    <p:sldLayoutId id="2147483924" r:id="rId12"/>
    <p:sldLayoutId id="2147483914" r:id="rId13"/>
  </p:sldLayoutIdLst>
  <p:hf sldNum="0" hdr="0" dt="0"/>
  <p:txStyles>
    <p:titleStyle>
      <a:lvl1pPr algn="l" defTabSz="1300460" rtl="0" eaLnBrk="1" latinLnBrk="0" hangingPunct="1">
        <a:spcBef>
          <a:spcPct val="0"/>
        </a:spcBef>
        <a:buNone/>
        <a:defRPr sz="5100" kern="1200">
          <a:solidFill>
            <a:schemeClr val="accent1"/>
          </a:solidFill>
          <a:latin typeface="Charter"/>
          <a:ea typeface="+mj-ea"/>
          <a:cs typeface="Charter"/>
        </a:defRPr>
      </a:lvl1pPr>
    </p:titleStyle>
    <p:bodyStyle>
      <a:lvl1pPr marL="457200" indent="-457200" algn="l" defTabSz="1300460" rtl="0" eaLnBrk="1" latinLnBrk="0" hangingPunct="1">
        <a:spcBef>
          <a:spcPts val="2560"/>
        </a:spcBef>
        <a:buClr>
          <a:schemeClr val="accent1"/>
        </a:buClr>
        <a:buSzPct val="100000"/>
        <a:buFont typeface="Arial"/>
        <a:buChar char="•"/>
        <a:defRPr sz="2800" b="1" kern="1200">
          <a:solidFill>
            <a:schemeClr val="accent5"/>
          </a:solidFill>
          <a:latin typeface="Source Sans Pro"/>
          <a:ea typeface="+mn-ea"/>
          <a:cs typeface="Source Sans Pro"/>
        </a:defRPr>
      </a:lvl1pPr>
      <a:lvl2pPr marL="650230" indent="-325115" algn="l" defTabSz="1300460" rtl="0" eaLnBrk="1" latinLnBrk="0" hangingPunct="1">
        <a:spcBef>
          <a:spcPts val="853"/>
        </a:spcBef>
        <a:buClr>
          <a:schemeClr val="accent2"/>
        </a:buClr>
        <a:buSzPct val="100000"/>
        <a:buFont typeface="Wingdings" charset="2"/>
        <a:buChar char="§"/>
        <a:defRPr sz="2600" kern="120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975345" indent="-325115" algn="l" defTabSz="1300460" rtl="0" eaLnBrk="1" latinLnBrk="0" hangingPunct="1">
        <a:spcBef>
          <a:spcPts val="853"/>
        </a:spcBef>
        <a:buClr>
          <a:schemeClr val="accent2"/>
        </a:buClr>
        <a:buSzPct val="100000"/>
        <a:buFont typeface="Wingdings" charset="2"/>
        <a:buChar char="§"/>
        <a:defRPr sz="2600" kern="120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1300460" indent="-325115" algn="l" defTabSz="1300460" rtl="0" eaLnBrk="1" latinLnBrk="0" hangingPunct="1">
        <a:spcBef>
          <a:spcPts val="853"/>
        </a:spcBef>
        <a:buClr>
          <a:schemeClr val="accent2"/>
        </a:buClr>
        <a:buSzPct val="100000"/>
        <a:buFont typeface="Wingdings" charset="2"/>
        <a:buChar char="§"/>
        <a:defRPr sz="2600" kern="120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1625575" indent="-325115" algn="l" defTabSz="1300460" rtl="0" eaLnBrk="1" latinLnBrk="0" hangingPunct="1">
        <a:spcBef>
          <a:spcPts val="853"/>
        </a:spcBef>
        <a:buClr>
          <a:schemeClr val="accent2"/>
        </a:buClr>
        <a:buSzPct val="100000"/>
        <a:buFont typeface="Wingdings" charset="2"/>
        <a:buChar char="§"/>
        <a:defRPr sz="2600" kern="120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1959720" indent="-325115" algn="l" defTabSz="130046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26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280320" indent="-325115" algn="l" defTabSz="130046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26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603178" indent="-325115" algn="l" defTabSz="130046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26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926034" indent="-325115" algn="l" defTabSz="130046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26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history/www/reference/maps/population_distribution_over_time.html" TargetMode="External"/><Relationship Id="rId4" Type="http://schemas.openxmlformats.org/officeDocument/2006/relationships/hyperlink" Target="http://www.nypl.org/blog/2012/06/13/nyc-historical-gis-project" TargetMode="External"/><Relationship Id="rId5" Type="http://schemas.openxmlformats.org/officeDocument/2006/relationships/hyperlink" Target="http://lovecraft.neatline.org/neatline-exhibits/show/lovecraft-in-providence/fullscreen" TargetMode="External"/><Relationship Id="rId6" Type="http://schemas.openxmlformats.org/officeDocument/2006/relationships/hyperlink" Target="http://exploration.uoregon.edu" TargetMode="External"/><Relationship Id="rId7" Type="http://schemas.openxmlformats.org/officeDocument/2006/relationships/hyperlink" Target="http://www.stanford.edu/group/spatialhistory/cgi-bin/site/viz.php?id=15&amp;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683000" y="304800"/>
            <a:ext cx="9321800" cy="5118100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52400"/>
            <a:ext cx="3378200" cy="51054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AHA 2014, Getting </a:t>
            </a:r>
            <a:r>
              <a:rPr lang="en-US" sz="2000" b="1" dirty="0">
                <a:solidFill>
                  <a:schemeClr val="accent5"/>
                </a:solidFill>
              </a:rPr>
              <a:t>Started in Digital </a:t>
            </a:r>
            <a:r>
              <a:rPr lang="en-US" sz="2000" b="1" dirty="0" smtClean="0">
                <a:solidFill>
                  <a:schemeClr val="accent5"/>
                </a:solidFill>
              </a:rPr>
              <a:t>History</a:t>
            </a:r>
            <a:r>
              <a:rPr lang="en-US" sz="2000" b="1" dirty="0" smtClean="0">
                <a:solidFill>
                  <a:srgbClr val="0A575E"/>
                </a:solidFill>
              </a:rPr>
              <a:t/>
            </a:r>
            <a:br>
              <a:rPr lang="en-US" sz="2000" b="1" dirty="0" smtClean="0">
                <a:solidFill>
                  <a:srgbClr val="0A575E"/>
                </a:solidFill>
              </a:rPr>
            </a:br>
            <a:r>
              <a:rPr lang="en-US" sz="3500" b="1" dirty="0" smtClean="0">
                <a:solidFill>
                  <a:srgbClr val="0A575E"/>
                </a:solidFill>
              </a:rPr>
              <a:t>Spatial History &amp; </a:t>
            </a:r>
            <a:r>
              <a:rPr lang="en-US" sz="3500" b="1" dirty="0" err="1" smtClean="0">
                <a:solidFill>
                  <a:srgbClr val="0A575E"/>
                </a:solidFill>
              </a:rPr>
              <a:t>hGIS</a:t>
            </a:r>
            <a:r>
              <a:rPr lang="en-US" sz="3500" b="1" dirty="0" smtClean="0">
                <a:solidFill>
                  <a:srgbClr val="0A575E"/>
                </a:solidFill>
              </a:rPr>
              <a:t> </a:t>
            </a:r>
            <a:endParaRPr lang="en-US" sz="35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7800" y="5562600"/>
            <a:ext cx="33528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Kalani Craig</a:t>
            </a:r>
          </a:p>
          <a:p>
            <a:r>
              <a:rPr lang="en-US" b="0" dirty="0" smtClean="0">
                <a:solidFill>
                  <a:schemeClr val="accent5"/>
                </a:solidFill>
              </a:rPr>
              <a:t>Indiana University, Bloomington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9174" y="8305800"/>
            <a:ext cx="130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Source Sans Pro"/>
                <a:cs typeface="Source Sans Pro"/>
              </a:rPr>
              <a:t>Resources:</a:t>
            </a:r>
            <a:r>
              <a:rPr lang="en-US" sz="2400" dirty="0" smtClean="0">
                <a:solidFill>
                  <a:schemeClr val="accent5"/>
                </a:solidFill>
                <a:latin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www.kalanicraig.com</a:t>
            </a:r>
            <a:r>
              <a:rPr lang="en-US" sz="2400" dirty="0">
                <a:solidFill>
                  <a:schemeClr val="accent1"/>
                </a:solidFill>
                <a:latin typeface="Source Sans Pro"/>
                <a:cs typeface="Source Sans Pro"/>
              </a:rPr>
              <a:t>/aha-2014-gsdh</a:t>
            </a:r>
            <a:r>
              <a:rPr lang="en-US" sz="2400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/</a:t>
            </a:r>
          </a:p>
          <a:p>
            <a:r>
              <a:rPr lang="en-US" sz="2400" b="1" dirty="0" smtClean="0">
                <a:solidFill>
                  <a:schemeClr val="accent5"/>
                </a:solidFill>
                <a:latin typeface="Source Sans Pro"/>
                <a:cs typeface="Source Sans Pro"/>
              </a:rPr>
              <a:t>Questions:</a:t>
            </a:r>
            <a:r>
              <a:rPr lang="en-US" sz="2400" dirty="0" smtClean="0">
                <a:solidFill>
                  <a:schemeClr val="accent5"/>
                </a:solidFill>
                <a:latin typeface="Source Sans Pro"/>
                <a:cs typeface="Source Sans Pro"/>
              </a:rPr>
              <a:t> @</a:t>
            </a:r>
            <a:r>
              <a:rPr lang="en-US" sz="2400" dirty="0" err="1" smtClean="0">
                <a:solidFill>
                  <a:schemeClr val="accent5"/>
                </a:solidFill>
                <a:latin typeface="Source Sans Pro"/>
                <a:cs typeface="Source Sans Pro"/>
              </a:rPr>
              <a:t>kalanicraig</a:t>
            </a:r>
            <a:r>
              <a:rPr lang="en-US" sz="24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Source Sans Pro"/>
                <a:cs typeface="Source Sans Pro"/>
              </a:rPr>
              <a:t>or</a:t>
            </a:r>
            <a:r>
              <a:rPr lang="en-US" sz="2400" dirty="0" smtClean="0">
                <a:solidFill>
                  <a:schemeClr val="accent2"/>
                </a:solidFill>
                <a:latin typeface="Source Sans Pro"/>
                <a:cs typeface="Source Sans Pro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Source Sans Pro"/>
                <a:cs typeface="Source Sans Pro"/>
              </a:rPr>
              <a:t>kalani@kalanicraig.com</a:t>
            </a:r>
            <a:endParaRPr lang="en-US" sz="24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786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history tools: ArcGIS</a:t>
            </a:r>
            <a:endParaRPr lang="en-US" dirty="0"/>
          </a:p>
        </p:txBody>
      </p:sp>
      <p:pic>
        <p:nvPicPr>
          <p:cNvPr id="5" name="Content Placeholder 4" descr="Screen Shot 2014-01-01 at 9.53.03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90" y="1524000"/>
            <a:ext cx="12750810" cy="739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9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history tools: Google Earth</a:t>
            </a:r>
            <a:endParaRPr lang="en-US" dirty="0"/>
          </a:p>
        </p:txBody>
      </p:sp>
      <p:pic>
        <p:nvPicPr>
          <p:cNvPr id="5" name="Content Placeholder 4" descr="Screen Shot 2014-01-01 at 9.56.38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“spatial turn”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Geographic Information Systems</a:t>
            </a:r>
          </a:p>
          <a:p>
            <a:pPr lvl="1"/>
            <a:r>
              <a:rPr lang="en-US" dirty="0" smtClean="0"/>
              <a:t>the gathering, communicating and analysis of information that is created when you put attributes (population, etc.) into a geospatially referenced space (“onto a map”)</a:t>
            </a:r>
          </a:p>
          <a:p>
            <a:r>
              <a:rPr lang="en-US" dirty="0" smtClean="0"/>
              <a:t>The “h” in </a:t>
            </a:r>
            <a:r>
              <a:rPr lang="en-US" dirty="0" err="1" smtClean="0"/>
              <a:t>hGIS</a:t>
            </a:r>
            <a:endParaRPr lang="en-US" dirty="0" smtClean="0"/>
          </a:p>
          <a:p>
            <a:pPr lvl="1"/>
            <a:r>
              <a:rPr lang="en-US" dirty="0" smtClean="0"/>
              <a:t>Axis 1: Attribute</a:t>
            </a:r>
          </a:p>
          <a:p>
            <a:pPr lvl="1"/>
            <a:r>
              <a:rPr lang="en-US" dirty="0" smtClean="0"/>
              <a:t>Axis 2: </a:t>
            </a:r>
            <a:r>
              <a:rPr lang="en-US" dirty="0" err="1" smtClean="0"/>
              <a:t>Georeference</a:t>
            </a:r>
            <a:endParaRPr lang="en-US" dirty="0" smtClean="0"/>
          </a:p>
          <a:p>
            <a:pPr lvl="1"/>
            <a:r>
              <a:rPr lang="en-US" dirty="0" smtClean="0"/>
              <a:t>Axis 3: Time</a:t>
            </a:r>
          </a:p>
          <a:p>
            <a:r>
              <a:rPr lang="en-US" dirty="0" smtClean="0"/>
              <a:t>The “I” in </a:t>
            </a:r>
            <a:r>
              <a:rPr lang="en-US" dirty="0" err="1" smtClean="0"/>
              <a:t>hGIS</a:t>
            </a:r>
            <a:endParaRPr lang="en-US" dirty="0" smtClean="0"/>
          </a:p>
          <a:p>
            <a:pPr lvl="1"/>
            <a:r>
              <a:rPr lang="en-US" dirty="0" smtClean="0"/>
              <a:t>Insights into, and links to, the information BEHIND the map.</a:t>
            </a:r>
          </a:p>
          <a:p>
            <a:r>
              <a:rPr lang="en-US" dirty="0" smtClean="0"/>
              <a:t>The “S” in </a:t>
            </a:r>
            <a:r>
              <a:rPr lang="en-US" dirty="0" err="1" smtClean="0"/>
              <a:t>hGIS</a:t>
            </a:r>
            <a:endParaRPr lang="en-US" dirty="0" smtClean="0"/>
          </a:p>
          <a:p>
            <a:pPr lvl="1"/>
            <a:r>
              <a:rPr lang="en-US" dirty="0" smtClean="0"/>
              <a:t>Where are you getting your data? Where are you storing it? How will you present it?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hGIS</a:t>
            </a:r>
            <a:r>
              <a:rPr lang="en-US" dirty="0" smtClean="0"/>
              <a:t>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Neogeography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webmapping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GIS</a:t>
            </a:r>
            <a:endParaRPr lang="en-US" dirty="0"/>
          </a:p>
          <a:p>
            <a:r>
              <a:rPr lang="en-US" dirty="0"/>
              <a:t>Maps </a:t>
            </a:r>
            <a:r>
              <a:rPr lang="en-US" dirty="0" err="1"/>
              <a:t>vs</a:t>
            </a:r>
            <a:r>
              <a:rPr lang="en-US" dirty="0"/>
              <a:t> cartograms</a:t>
            </a:r>
          </a:p>
          <a:p>
            <a:r>
              <a:rPr lang="en-US" dirty="0"/>
              <a:t>Modern maps </a:t>
            </a:r>
            <a:r>
              <a:rPr lang="en-US" dirty="0" err="1"/>
              <a:t>vs</a:t>
            </a:r>
            <a:r>
              <a:rPr lang="en-US" dirty="0"/>
              <a:t> historical </a:t>
            </a:r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8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technical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0"/>
            <a:ext cx="5410200" cy="739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Vector data</a:t>
            </a:r>
          </a:p>
          <a:p>
            <a:pPr lvl="1"/>
            <a:r>
              <a:rPr lang="en-US" dirty="0" smtClean="0"/>
              <a:t>points</a:t>
            </a:r>
            <a:r>
              <a:rPr lang="en-US" dirty="0"/>
              <a:t>, lines and </a:t>
            </a:r>
            <a:r>
              <a:rPr lang="en-US" dirty="0" smtClean="0"/>
              <a:t>areas</a:t>
            </a:r>
            <a:endParaRPr lang="en-US" dirty="0"/>
          </a:p>
          <a:p>
            <a:r>
              <a:rPr lang="en-US" dirty="0"/>
              <a:t>Attribute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/>
              <a:t>&amp; other information mapped to </a:t>
            </a:r>
            <a:r>
              <a:rPr lang="en-US" dirty="0" smtClean="0"/>
              <a:t>vector data</a:t>
            </a:r>
            <a:endParaRPr lang="en-US" dirty="0"/>
          </a:p>
          <a:p>
            <a:r>
              <a:rPr lang="en-US" dirty="0" err="1"/>
              <a:t>Shapefiles</a:t>
            </a:r>
            <a:r>
              <a:rPr lang="en-US" dirty="0"/>
              <a:t> &amp; KML</a:t>
            </a:r>
          </a:p>
          <a:p>
            <a:pPr lvl="1"/>
            <a:r>
              <a:rPr lang="en-US" dirty="0"/>
              <a:t>Formats in which vector data and attribute data </a:t>
            </a:r>
            <a:r>
              <a:rPr lang="en-US" dirty="0" smtClean="0"/>
              <a:t>combine to create map overlays</a:t>
            </a:r>
            <a:endParaRPr lang="en-US" dirty="0"/>
          </a:p>
          <a:p>
            <a:pPr lvl="2"/>
            <a:r>
              <a:rPr lang="en-US" dirty="0" err="1"/>
              <a:t>Shapefile</a:t>
            </a:r>
            <a:r>
              <a:rPr lang="en-US" dirty="0"/>
              <a:t>: single vector data type per file</a:t>
            </a:r>
          </a:p>
          <a:p>
            <a:pPr lvl="2"/>
            <a:r>
              <a:rPr lang="en-US" dirty="0"/>
              <a:t>KML: multiple vector data types per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Which KML/</a:t>
            </a:r>
            <a:r>
              <a:rPr lang="en-US" dirty="0" err="1" smtClean="0"/>
              <a:t>shapefiles</a:t>
            </a:r>
            <a:r>
              <a:rPr lang="en-US" dirty="0" smtClean="0"/>
              <a:t> are showing and in what order?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236928" y="1524000"/>
            <a:ext cx="4959009" cy="7538820"/>
            <a:chOff x="7236928" y="1524000"/>
            <a:chExt cx="4959009" cy="75388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2049" t="5143" r="6602" b="2106"/>
            <a:stretch/>
          </p:blipFill>
          <p:spPr>
            <a:xfrm>
              <a:off x="7236928" y="1524000"/>
              <a:ext cx="4959009" cy="753882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9550400" y="7772400"/>
              <a:ext cx="228600" cy="228600"/>
            </a:xfrm>
            <a:prstGeom prst="ellipse">
              <a:avLst/>
            </a:prstGeom>
            <a:solidFill>
              <a:srgbClr val="23D7E8"/>
            </a:solidFill>
            <a:ln>
              <a:solidFill>
                <a:srgbClr val="23D7E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1214100" y="7920567"/>
              <a:ext cx="486833" cy="977900"/>
            </a:xfrm>
            <a:custGeom>
              <a:avLst/>
              <a:gdLst>
                <a:gd name="connsiteX0" fmla="*/ 486833 w 486833"/>
                <a:gd name="connsiteY0" fmla="*/ 0 h 977900"/>
                <a:gd name="connsiteX1" fmla="*/ 376767 w 486833"/>
                <a:gd name="connsiteY1" fmla="*/ 71966 h 977900"/>
                <a:gd name="connsiteX2" fmla="*/ 325967 w 486833"/>
                <a:gd name="connsiteY2" fmla="*/ 93133 h 977900"/>
                <a:gd name="connsiteX3" fmla="*/ 300567 w 486833"/>
                <a:gd name="connsiteY3" fmla="*/ 101600 h 977900"/>
                <a:gd name="connsiteX4" fmla="*/ 300567 w 486833"/>
                <a:gd name="connsiteY4" fmla="*/ 135466 h 977900"/>
                <a:gd name="connsiteX5" fmla="*/ 283633 w 486833"/>
                <a:gd name="connsiteY5" fmla="*/ 182033 h 977900"/>
                <a:gd name="connsiteX6" fmla="*/ 228600 w 486833"/>
                <a:gd name="connsiteY6" fmla="*/ 182033 h 977900"/>
                <a:gd name="connsiteX7" fmla="*/ 232833 w 486833"/>
                <a:gd name="connsiteY7" fmla="*/ 275166 h 977900"/>
                <a:gd name="connsiteX8" fmla="*/ 203200 w 486833"/>
                <a:gd name="connsiteY8" fmla="*/ 317500 h 977900"/>
                <a:gd name="connsiteX9" fmla="*/ 203200 w 486833"/>
                <a:gd name="connsiteY9" fmla="*/ 406400 h 977900"/>
                <a:gd name="connsiteX10" fmla="*/ 169333 w 486833"/>
                <a:gd name="connsiteY10" fmla="*/ 444500 h 977900"/>
                <a:gd name="connsiteX11" fmla="*/ 135467 w 486833"/>
                <a:gd name="connsiteY11" fmla="*/ 486833 h 977900"/>
                <a:gd name="connsiteX12" fmla="*/ 101600 w 486833"/>
                <a:gd name="connsiteY12" fmla="*/ 512233 h 977900"/>
                <a:gd name="connsiteX13" fmla="*/ 46567 w 486833"/>
                <a:gd name="connsiteY13" fmla="*/ 503766 h 977900"/>
                <a:gd name="connsiteX14" fmla="*/ 46567 w 486833"/>
                <a:gd name="connsiteY14" fmla="*/ 550333 h 977900"/>
                <a:gd name="connsiteX15" fmla="*/ 12700 w 486833"/>
                <a:gd name="connsiteY15" fmla="*/ 592666 h 977900"/>
                <a:gd name="connsiteX16" fmla="*/ 46567 w 486833"/>
                <a:gd name="connsiteY16" fmla="*/ 630766 h 977900"/>
                <a:gd name="connsiteX17" fmla="*/ 33867 w 486833"/>
                <a:gd name="connsiteY17" fmla="*/ 685800 h 977900"/>
                <a:gd name="connsiteX18" fmla="*/ 38100 w 486833"/>
                <a:gd name="connsiteY18" fmla="*/ 736600 h 977900"/>
                <a:gd name="connsiteX19" fmla="*/ 97367 w 486833"/>
                <a:gd name="connsiteY19" fmla="*/ 812800 h 977900"/>
                <a:gd name="connsiteX20" fmla="*/ 139700 w 486833"/>
                <a:gd name="connsiteY20" fmla="*/ 842433 h 977900"/>
                <a:gd name="connsiteX21" fmla="*/ 127000 w 486833"/>
                <a:gd name="connsiteY21" fmla="*/ 889000 h 977900"/>
                <a:gd name="connsiteX22" fmla="*/ 84667 w 486833"/>
                <a:gd name="connsiteY22" fmla="*/ 897466 h 977900"/>
                <a:gd name="connsiteX23" fmla="*/ 84667 w 486833"/>
                <a:gd name="connsiteY23" fmla="*/ 944033 h 977900"/>
                <a:gd name="connsiteX24" fmla="*/ 76200 w 486833"/>
                <a:gd name="connsiteY24" fmla="*/ 977900 h 977900"/>
                <a:gd name="connsiteX25" fmla="*/ 0 w 486833"/>
                <a:gd name="connsiteY25" fmla="*/ 939800 h 977900"/>
                <a:gd name="connsiteX26" fmla="*/ 0 w 486833"/>
                <a:gd name="connsiteY26" fmla="*/ 9398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6833" h="977900">
                  <a:moveTo>
                    <a:pt x="486833" y="0"/>
                  </a:moveTo>
                  <a:lnTo>
                    <a:pt x="376767" y="71966"/>
                  </a:lnTo>
                  <a:lnTo>
                    <a:pt x="325967" y="93133"/>
                  </a:lnTo>
                  <a:lnTo>
                    <a:pt x="300567" y="101600"/>
                  </a:lnTo>
                  <a:lnTo>
                    <a:pt x="300567" y="135466"/>
                  </a:lnTo>
                  <a:lnTo>
                    <a:pt x="283633" y="182033"/>
                  </a:lnTo>
                  <a:lnTo>
                    <a:pt x="228600" y="182033"/>
                  </a:lnTo>
                  <a:lnTo>
                    <a:pt x="232833" y="275166"/>
                  </a:lnTo>
                  <a:lnTo>
                    <a:pt x="203200" y="317500"/>
                  </a:lnTo>
                  <a:lnTo>
                    <a:pt x="203200" y="406400"/>
                  </a:lnTo>
                  <a:lnTo>
                    <a:pt x="169333" y="444500"/>
                  </a:lnTo>
                  <a:lnTo>
                    <a:pt x="135467" y="486833"/>
                  </a:lnTo>
                  <a:lnTo>
                    <a:pt x="101600" y="512233"/>
                  </a:lnTo>
                  <a:lnTo>
                    <a:pt x="46567" y="503766"/>
                  </a:lnTo>
                  <a:lnTo>
                    <a:pt x="46567" y="550333"/>
                  </a:lnTo>
                  <a:lnTo>
                    <a:pt x="12700" y="592666"/>
                  </a:lnTo>
                  <a:lnTo>
                    <a:pt x="46567" y="630766"/>
                  </a:lnTo>
                  <a:lnTo>
                    <a:pt x="33867" y="685800"/>
                  </a:lnTo>
                  <a:lnTo>
                    <a:pt x="38100" y="736600"/>
                  </a:lnTo>
                  <a:lnTo>
                    <a:pt x="97367" y="812800"/>
                  </a:lnTo>
                  <a:lnTo>
                    <a:pt x="139700" y="842433"/>
                  </a:lnTo>
                  <a:lnTo>
                    <a:pt x="127000" y="889000"/>
                  </a:lnTo>
                  <a:lnTo>
                    <a:pt x="84667" y="897466"/>
                  </a:lnTo>
                  <a:lnTo>
                    <a:pt x="84667" y="944033"/>
                  </a:lnTo>
                  <a:lnTo>
                    <a:pt x="76200" y="977900"/>
                  </a:lnTo>
                  <a:lnTo>
                    <a:pt x="0" y="939800"/>
                  </a:lnTo>
                  <a:lnTo>
                    <a:pt x="0" y="939800"/>
                  </a:lnTo>
                </a:path>
              </a:pathLst>
            </a:cu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91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history in the classroom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Object</a:t>
            </a:r>
          </a:p>
          <a:p>
            <a:pPr lvl="1"/>
            <a:r>
              <a:rPr lang="en-US" dirty="0" smtClean="0"/>
              <a:t>Provide context for—and a better understanding of—medieval sources by recalibrating perceptions </a:t>
            </a:r>
            <a:r>
              <a:rPr lang="en-US" dirty="0"/>
              <a:t>of </a:t>
            </a:r>
            <a:r>
              <a:rPr lang="en-US" dirty="0" smtClean="0"/>
              <a:t>distance and geography in the medieval Mediterranean</a:t>
            </a:r>
          </a:p>
          <a:p>
            <a:pPr marL="0" indent="0">
              <a:buNone/>
            </a:pPr>
            <a:r>
              <a:rPr lang="en-US" dirty="0" smtClean="0"/>
              <a:t>A classroom example</a:t>
            </a:r>
          </a:p>
          <a:p>
            <a:pPr lvl="1"/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Shaddad’s</a:t>
            </a:r>
            <a:r>
              <a:rPr lang="en-US" dirty="0" smtClean="0"/>
              <a:t> Third-Crusade world</a:t>
            </a:r>
          </a:p>
          <a:p>
            <a:pPr marL="0" indent="0">
              <a:buNone/>
            </a:pPr>
            <a:r>
              <a:rPr lang="en-US" dirty="0" smtClean="0"/>
              <a:t>Digital tool</a:t>
            </a:r>
            <a:endParaRPr lang="en-US" dirty="0"/>
          </a:p>
          <a:p>
            <a:pPr lvl="1"/>
            <a:r>
              <a:rPr lang="en-US" dirty="0"/>
              <a:t>Stanford </a:t>
            </a:r>
            <a:r>
              <a:rPr lang="en-US" dirty="0" smtClean="0"/>
              <a:t>ORBIS</a:t>
            </a:r>
            <a:endParaRPr lang="en-US" dirty="0"/>
          </a:p>
          <a:p>
            <a:pPr lvl="1"/>
            <a:r>
              <a:rPr lang="en-US" dirty="0" smtClean="0"/>
              <a:t>Rejected tools: Digital Atlas of Roman Civilization, Google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4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690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314" y="4191000"/>
            <a:ext cx="859056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history: during the exercise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3-12-17 at 3.26.3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409700"/>
            <a:ext cx="7053139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3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Curating &amp; researching with spatial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Census bureau</a:t>
            </a:r>
          </a:p>
          <a:p>
            <a:pPr lvl="1"/>
            <a:r>
              <a:rPr lang="en-US" dirty="0">
                <a:hlinkClick r:id="rId3"/>
              </a:rPr>
              <a:t>http://www.census.gov/history/www/reference/maps/</a:t>
            </a:r>
            <a:r>
              <a:rPr lang="en-US" dirty="0" smtClean="0">
                <a:hlinkClick r:id="rId3"/>
              </a:rPr>
              <a:t>population_distribution_over_time.html</a:t>
            </a:r>
            <a:endParaRPr lang="en-US" dirty="0" smtClean="0"/>
          </a:p>
          <a:p>
            <a:r>
              <a:rPr lang="en-US" dirty="0" smtClean="0"/>
              <a:t>New York City GIS project</a:t>
            </a:r>
          </a:p>
          <a:p>
            <a:pPr lvl="1"/>
            <a:r>
              <a:rPr lang="en-US" dirty="0">
                <a:hlinkClick r:id="rId4"/>
              </a:rPr>
              <a:t>http://www.nypl.org/blog/2012/06/13/nyc-historical-gis-</a:t>
            </a:r>
            <a:r>
              <a:rPr lang="en-US" dirty="0" smtClean="0">
                <a:hlinkClick r:id="rId4"/>
              </a:rPr>
              <a:t>project</a:t>
            </a:r>
            <a:endParaRPr lang="en-US" dirty="0" smtClean="0"/>
          </a:p>
          <a:p>
            <a:r>
              <a:rPr lang="en-US" dirty="0" smtClean="0"/>
              <a:t>I am it, and it is I (Lovecraft in Providence)</a:t>
            </a:r>
          </a:p>
          <a:p>
            <a:pPr lvl="1"/>
            <a:r>
              <a:rPr lang="en-US" dirty="0">
                <a:hlinkClick r:id="rId5"/>
              </a:rPr>
              <a:t>http://lovecraft.neatline.org/neatline-exhibits/show/lovecraft-in-providence/</a:t>
            </a:r>
            <a:r>
              <a:rPr lang="en-US" dirty="0" smtClean="0">
                <a:hlinkClick r:id="rId5"/>
              </a:rPr>
              <a:t>fullscreen</a:t>
            </a:r>
            <a:endParaRPr lang="en-US" dirty="0" smtClean="0"/>
          </a:p>
          <a:p>
            <a:r>
              <a:rPr lang="en-US" dirty="0" smtClean="0"/>
              <a:t>The Age of Exploration: Digital Maps Collection</a:t>
            </a:r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exploration.uoregon.edu</a:t>
            </a:r>
            <a:endParaRPr lang="en-US" dirty="0" smtClean="0"/>
          </a:p>
          <a:p>
            <a:r>
              <a:rPr lang="en-US" smtClean="0"/>
              <a:t>Property </a:t>
            </a:r>
            <a:r>
              <a:rPr lang="en-US" dirty="0" smtClean="0"/>
              <a:t>Values &amp; Tinker Locations</a:t>
            </a:r>
          </a:p>
          <a:p>
            <a:pPr lvl="1"/>
            <a:r>
              <a:rPr lang="en-US" dirty="0">
                <a:hlinkClick r:id="rId7"/>
              </a:rPr>
              <a:t>http://www.stanford.edu/group/spatialhistory/cgi-bin/site/viz.php?id=15</a:t>
            </a:r>
            <a:r>
              <a:rPr lang="en-US" dirty="0" smtClean="0">
                <a:hlinkClick r:id="rId7"/>
              </a:rPr>
              <a:t>&amp;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9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history tools: Google Fusion Tables</a:t>
            </a:r>
            <a:endParaRPr lang="en-US" dirty="0"/>
          </a:p>
        </p:txBody>
      </p:sp>
      <p:pic>
        <p:nvPicPr>
          <p:cNvPr id="5" name="Content Placeholder 4" descr="Screen Shot 2013-12-31 at 11.18.00 A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200" y="1600200"/>
            <a:ext cx="8760643" cy="5181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3-12-31 at 11.18.18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98" y="3429000"/>
            <a:ext cx="9728101" cy="56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3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history tools: Google maps</a:t>
            </a:r>
            <a:endParaRPr lang="en-US" dirty="0"/>
          </a:p>
        </p:txBody>
      </p:sp>
      <p:pic>
        <p:nvPicPr>
          <p:cNvPr id="5" name="Content Placeholder 4" descr="Screen Shot 2014-01-01 at 9.49.14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"/>
          <a:stretch/>
        </p:blipFill>
        <p:spPr>
          <a:xfrm>
            <a:off x="177800" y="1524000"/>
            <a:ext cx="12465070" cy="739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2235200" y="4267200"/>
            <a:ext cx="228600" cy="2819400"/>
          </a:xfrm>
          <a:prstGeom prst="upArrow">
            <a:avLst/>
          </a:prstGeom>
          <a:solidFill>
            <a:schemeClr val="accent5">
              <a:lumMod val="50000"/>
              <a:lumOff val="50000"/>
            </a:schemeClr>
          </a:solidFill>
          <a:ln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4 KLC Theme">
  <a:themeElements>
    <a:clrScheme name="Custom 3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0A575E"/>
      </a:accent1>
      <a:accent2>
        <a:srgbClr val="67B396"/>
      </a:accent2>
      <a:accent3>
        <a:srgbClr val="8E776B"/>
      </a:accent3>
      <a:accent4>
        <a:srgbClr val="834A32"/>
      </a:accent4>
      <a:accent5>
        <a:srgbClr val="502B00"/>
      </a:accent5>
      <a:accent6>
        <a:srgbClr val="A1A06A"/>
      </a:accent6>
      <a:hlink>
        <a:srgbClr val="74B6BC"/>
      </a:hlink>
      <a:folHlink>
        <a:srgbClr val="7F95A4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42464D"/>
      </a:dk2>
      <a:lt2>
        <a:srgbClr val="D4D6D9"/>
      </a:lt2>
      <a:accent1>
        <a:srgbClr val="094EB3"/>
      </a:accent1>
      <a:accent2>
        <a:srgbClr val="1B8D14"/>
      </a:accent2>
      <a:accent3>
        <a:srgbClr val="ACB4B4"/>
      </a:accent3>
      <a:accent4>
        <a:srgbClr val="492625"/>
      </a:accent4>
      <a:accent5>
        <a:srgbClr val="AAB2D6"/>
      </a:accent5>
      <a:accent6>
        <a:srgbClr val="177F11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7399</TotalTime>
  <Words>773</Words>
  <Application>Microsoft Macintosh PowerPoint</Application>
  <PresentationFormat>Custom</PresentationFormat>
  <Paragraphs>79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2014 KLC Theme</vt:lpstr>
      <vt:lpstr>AHA 2014, Getting Started in Digital History Spatial History &amp; hGIS </vt:lpstr>
      <vt:lpstr>The “spatial turn”</vt:lpstr>
      <vt:lpstr>hGIS concerns</vt:lpstr>
      <vt:lpstr>GIS technical vocabulary</vt:lpstr>
      <vt:lpstr>Spatial history in the classroom</vt:lpstr>
      <vt:lpstr>Spatial history: during the exercise</vt:lpstr>
      <vt:lpstr>Curating &amp; researching with spatial history</vt:lpstr>
      <vt:lpstr>Spatial history tools: Google Fusion Tables</vt:lpstr>
      <vt:lpstr>Spatial history tools: Google maps</vt:lpstr>
      <vt:lpstr>Spatial history tools: ArcGIS</vt:lpstr>
      <vt:lpstr>Spatial history tools: Google Earth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long-haired kings</dc:title>
  <cp:lastModifiedBy>Kalani Craig</cp:lastModifiedBy>
  <cp:revision>151</cp:revision>
  <cp:lastPrinted>2013-02-07T20:32:14Z</cp:lastPrinted>
  <dcterms:modified xsi:type="dcterms:W3CDTF">2014-01-04T15:25:32Z</dcterms:modified>
</cp:coreProperties>
</file>